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89" r:id="rId4"/>
    <p:sldId id="286" r:id="rId5"/>
    <p:sldId id="290" r:id="rId6"/>
    <p:sldId id="291" r:id="rId7"/>
    <p:sldId id="292" r:id="rId8"/>
    <p:sldId id="288" r:id="rId9"/>
    <p:sldId id="293" r:id="rId10"/>
    <p:sldId id="270" r:id="rId11"/>
    <p:sldId id="272" r:id="rId12"/>
    <p:sldId id="262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4" autoAdjust="0"/>
    <p:restoredTop sz="87101" autoAdjust="0"/>
  </p:normalViewPr>
  <p:slideViewPr>
    <p:cSldViewPr>
      <p:cViewPr>
        <p:scale>
          <a:sx n="80" d="100"/>
          <a:sy n="80" d="100"/>
        </p:scale>
        <p:origin x="-124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99E99-F1B0-4EE7-933F-540F90A96E7B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6CD796-E7E6-4BF5-A2AC-56BD41D251EE}">
      <dgm:prSet phldrT="[Text]"/>
      <dgm:spPr/>
      <dgm:t>
        <a:bodyPr/>
        <a:lstStyle/>
        <a:p>
          <a:r>
            <a:rPr lang="en-US" b="1" dirty="0" smtClean="0"/>
            <a:t>Multi-Tiered System of Support</a:t>
          </a:r>
          <a:endParaRPr lang="en-US" b="1" dirty="0"/>
        </a:p>
      </dgm:t>
    </dgm:pt>
    <dgm:pt modelId="{EF4E2B4B-E088-4C0B-AD5E-9081990908DB}" type="parTrans" cxnId="{026F3255-7289-47E8-92A1-76A2D3ABC007}">
      <dgm:prSet/>
      <dgm:spPr/>
      <dgm:t>
        <a:bodyPr/>
        <a:lstStyle/>
        <a:p>
          <a:endParaRPr lang="en-US" b="1"/>
        </a:p>
      </dgm:t>
    </dgm:pt>
    <dgm:pt modelId="{27CC1B1A-8950-4C8B-8EEE-98431F9B9B62}" type="sibTrans" cxnId="{026F3255-7289-47E8-92A1-76A2D3ABC007}">
      <dgm:prSet/>
      <dgm:spPr/>
      <dgm:t>
        <a:bodyPr/>
        <a:lstStyle/>
        <a:p>
          <a:endParaRPr lang="en-US" b="1"/>
        </a:p>
      </dgm:t>
    </dgm:pt>
    <dgm:pt modelId="{5EE0FC7A-BF95-4C0B-BC39-27D8916A1622}">
      <dgm:prSet phldrT="[Text]"/>
      <dgm:spPr/>
      <dgm:t>
        <a:bodyPr/>
        <a:lstStyle/>
        <a:p>
          <a:r>
            <a:rPr lang="en-US" b="1" dirty="0" smtClean="0"/>
            <a:t>Universal Screening</a:t>
          </a:r>
          <a:endParaRPr lang="en-US" b="1" dirty="0"/>
        </a:p>
      </dgm:t>
    </dgm:pt>
    <dgm:pt modelId="{0E8E503F-2BD6-416E-8419-5A9EE224D2B4}" type="parTrans" cxnId="{42F3AD5C-DB75-44F0-A5AE-2A541C10694A}">
      <dgm:prSet/>
      <dgm:spPr/>
      <dgm:t>
        <a:bodyPr/>
        <a:lstStyle/>
        <a:p>
          <a:endParaRPr lang="en-US" b="1"/>
        </a:p>
      </dgm:t>
    </dgm:pt>
    <dgm:pt modelId="{A1067856-91CC-4F29-8E45-92064CAD0E31}" type="sibTrans" cxnId="{42F3AD5C-DB75-44F0-A5AE-2A541C10694A}">
      <dgm:prSet/>
      <dgm:spPr/>
      <dgm:t>
        <a:bodyPr/>
        <a:lstStyle/>
        <a:p>
          <a:endParaRPr lang="en-US" b="1"/>
        </a:p>
      </dgm:t>
    </dgm:pt>
    <dgm:pt modelId="{E0A933F3-8E5E-4148-9262-A7A458C84716}">
      <dgm:prSet phldrT="[Text]"/>
      <dgm:spPr/>
      <dgm:t>
        <a:bodyPr/>
        <a:lstStyle/>
        <a:p>
          <a:r>
            <a:rPr lang="en-US" b="1" dirty="0" smtClean="0"/>
            <a:t>Progress Monitoring</a:t>
          </a:r>
          <a:endParaRPr lang="en-US" b="1" dirty="0"/>
        </a:p>
      </dgm:t>
    </dgm:pt>
    <dgm:pt modelId="{8E493CC2-B247-4A52-A59E-39667A8B7367}" type="parTrans" cxnId="{B28F4E94-9381-4E0D-80C6-A8494065CB0F}">
      <dgm:prSet/>
      <dgm:spPr/>
      <dgm:t>
        <a:bodyPr/>
        <a:lstStyle/>
        <a:p>
          <a:endParaRPr lang="en-US" b="1"/>
        </a:p>
      </dgm:t>
    </dgm:pt>
    <dgm:pt modelId="{538F3F89-848A-49EA-88BA-B0D83D806AC2}" type="sibTrans" cxnId="{B28F4E94-9381-4E0D-80C6-A8494065CB0F}">
      <dgm:prSet/>
      <dgm:spPr/>
      <dgm:t>
        <a:bodyPr/>
        <a:lstStyle/>
        <a:p>
          <a:endParaRPr lang="en-US" b="1"/>
        </a:p>
      </dgm:t>
    </dgm:pt>
    <dgm:pt modelId="{2EB89630-2045-438E-96F7-DE22E8D0750E}">
      <dgm:prSet phldrT="[Text]"/>
      <dgm:spPr/>
      <dgm:t>
        <a:bodyPr/>
        <a:lstStyle/>
        <a:p>
          <a:r>
            <a:rPr lang="en-US" b="1" dirty="0" smtClean="0"/>
            <a:t>Data-Based Decision Making</a:t>
          </a:r>
          <a:endParaRPr lang="en-US" b="1" dirty="0"/>
        </a:p>
      </dgm:t>
    </dgm:pt>
    <dgm:pt modelId="{A6CCEE4D-090F-4D62-9BDF-54CF3E0A36F5}" type="parTrans" cxnId="{D42FF016-A045-4AB5-BD72-1945CAF8B110}">
      <dgm:prSet/>
      <dgm:spPr/>
      <dgm:t>
        <a:bodyPr/>
        <a:lstStyle/>
        <a:p>
          <a:endParaRPr lang="en-US" b="1"/>
        </a:p>
      </dgm:t>
    </dgm:pt>
    <dgm:pt modelId="{FA2A3AA9-131E-4BE6-8192-63FA4B07C814}" type="sibTrans" cxnId="{D42FF016-A045-4AB5-BD72-1945CAF8B110}">
      <dgm:prSet/>
      <dgm:spPr/>
      <dgm:t>
        <a:bodyPr/>
        <a:lstStyle/>
        <a:p>
          <a:endParaRPr lang="en-US" b="1"/>
        </a:p>
      </dgm:t>
    </dgm:pt>
    <dgm:pt modelId="{9424A34A-6303-4A08-9379-7BD32E371D3E}" type="pres">
      <dgm:prSet presAssocID="{1E399E99-F1B0-4EE7-933F-540F90A96E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C684FA-235A-48AA-8EE2-57ADFDAEDD87}" type="pres">
      <dgm:prSet presAssocID="{626CD796-E7E6-4BF5-A2AC-56BD41D251EE}" presName="node" presStyleLbl="node1" presStyleIdx="0" presStyleCnt="4" custScaleX="12199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4F33C47-A235-40BA-9F55-D79DD212E095}" type="pres">
      <dgm:prSet presAssocID="{27CC1B1A-8950-4C8B-8EEE-98431F9B9B62}" presName="sibTrans" presStyleCnt="0"/>
      <dgm:spPr/>
      <dgm:t>
        <a:bodyPr/>
        <a:lstStyle/>
        <a:p>
          <a:endParaRPr lang="en-US"/>
        </a:p>
      </dgm:t>
    </dgm:pt>
    <dgm:pt modelId="{B272C1CB-C60A-4755-B287-AF9FBB5C74C7}" type="pres">
      <dgm:prSet presAssocID="{5EE0FC7A-BF95-4C0B-BC39-27D8916A1622}" presName="node" presStyleLbl="node1" presStyleIdx="1" presStyleCnt="4" custScaleX="12021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0C52688-0337-4B8D-94AA-1DF3215EBDA7}" type="pres">
      <dgm:prSet presAssocID="{A1067856-91CC-4F29-8E45-92064CAD0E31}" presName="sibTrans" presStyleCnt="0"/>
      <dgm:spPr/>
      <dgm:t>
        <a:bodyPr/>
        <a:lstStyle/>
        <a:p>
          <a:endParaRPr lang="en-US"/>
        </a:p>
      </dgm:t>
    </dgm:pt>
    <dgm:pt modelId="{37071758-E247-42EA-9FD8-56536672844C}" type="pres">
      <dgm:prSet presAssocID="{E0A933F3-8E5E-4148-9262-A7A458C84716}" presName="node" presStyleLbl="node1" presStyleIdx="2" presStyleCnt="4" custScaleX="115715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BC24B72A-AC28-418C-905F-925012F0C8F1}" type="pres">
      <dgm:prSet presAssocID="{538F3F89-848A-49EA-88BA-B0D83D806AC2}" presName="sibTrans" presStyleCnt="0"/>
      <dgm:spPr/>
      <dgm:t>
        <a:bodyPr/>
        <a:lstStyle/>
        <a:p>
          <a:endParaRPr lang="en-US"/>
        </a:p>
      </dgm:t>
    </dgm:pt>
    <dgm:pt modelId="{7D2BEC20-D0E3-4E2F-8222-B87885E511BA}" type="pres">
      <dgm:prSet presAssocID="{2EB89630-2045-438E-96F7-DE22E8D0750E}" presName="node" presStyleLbl="node1" presStyleIdx="3" presStyleCnt="4" custScaleX="11824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</dgm:ptLst>
  <dgm:cxnLst>
    <dgm:cxn modelId="{026F3255-7289-47E8-92A1-76A2D3ABC007}" srcId="{1E399E99-F1B0-4EE7-933F-540F90A96E7B}" destId="{626CD796-E7E6-4BF5-A2AC-56BD41D251EE}" srcOrd="0" destOrd="0" parTransId="{EF4E2B4B-E088-4C0B-AD5E-9081990908DB}" sibTransId="{27CC1B1A-8950-4C8B-8EEE-98431F9B9B62}"/>
    <dgm:cxn modelId="{42F3AD5C-DB75-44F0-A5AE-2A541C10694A}" srcId="{1E399E99-F1B0-4EE7-933F-540F90A96E7B}" destId="{5EE0FC7A-BF95-4C0B-BC39-27D8916A1622}" srcOrd="1" destOrd="0" parTransId="{0E8E503F-2BD6-416E-8419-5A9EE224D2B4}" sibTransId="{A1067856-91CC-4F29-8E45-92064CAD0E31}"/>
    <dgm:cxn modelId="{5150B366-D166-45C0-A18F-601D9A3FDC60}" type="presOf" srcId="{2EB89630-2045-438E-96F7-DE22E8D0750E}" destId="{7D2BEC20-D0E3-4E2F-8222-B87885E511BA}" srcOrd="0" destOrd="0" presId="urn:microsoft.com/office/officeart/2005/8/layout/default"/>
    <dgm:cxn modelId="{0E514D74-235F-4E69-B6E8-036AB3E8C97A}" type="presOf" srcId="{1E399E99-F1B0-4EE7-933F-540F90A96E7B}" destId="{9424A34A-6303-4A08-9379-7BD32E371D3E}" srcOrd="0" destOrd="0" presId="urn:microsoft.com/office/officeart/2005/8/layout/default"/>
    <dgm:cxn modelId="{D42FF016-A045-4AB5-BD72-1945CAF8B110}" srcId="{1E399E99-F1B0-4EE7-933F-540F90A96E7B}" destId="{2EB89630-2045-438E-96F7-DE22E8D0750E}" srcOrd="3" destOrd="0" parTransId="{A6CCEE4D-090F-4D62-9BDF-54CF3E0A36F5}" sibTransId="{FA2A3AA9-131E-4BE6-8192-63FA4B07C814}"/>
    <dgm:cxn modelId="{B28F4E94-9381-4E0D-80C6-A8494065CB0F}" srcId="{1E399E99-F1B0-4EE7-933F-540F90A96E7B}" destId="{E0A933F3-8E5E-4148-9262-A7A458C84716}" srcOrd="2" destOrd="0" parTransId="{8E493CC2-B247-4A52-A59E-39667A8B7367}" sibTransId="{538F3F89-848A-49EA-88BA-B0D83D806AC2}"/>
    <dgm:cxn modelId="{36209EBB-C076-4054-808D-204C30BF1D37}" type="presOf" srcId="{E0A933F3-8E5E-4148-9262-A7A458C84716}" destId="{37071758-E247-42EA-9FD8-56536672844C}" srcOrd="0" destOrd="0" presId="urn:microsoft.com/office/officeart/2005/8/layout/default"/>
    <dgm:cxn modelId="{899E2C37-7F0C-4A95-B30F-C3AAB1782E65}" type="presOf" srcId="{626CD796-E7E6-4BF5-A2AC-56BD41D251EE}" destId="{DDC684FA-235A-48AA-8EE2-57ADFDAEDD87}" srcOrd="0" destOrd="0" presId="urn:microsoft.com/office/officeart/2005/8/layout/default"/>
    <dgm:cxn modelId="{F156108D-8CEA-4C73-B8F9-747AAC40CD52}" type="presOf" srcId="{5EE0FC7A-BF95-4C0B-BC39-27D8916A1622}" destId="{B272C1CB-C60A-4755-B287-AF9FBB5C74C7}" srcOrd="0" destOrd="0" presId="urn:microsoft.com/office/officeart/2005/8/layout/default"/>
    <dgm:cxn modelId="{F49C7172-5373-4E6A-82BF-F50C64C08E35}" type="presParOf" srcId="{9424A34A-6303-4A08-9379-7BD32E371D3E}" destId="{DDC684FA-235A-48AA-8EE2-57ADFDAEDD87}" srcOrd="0" destOrd="0" presId="urn:microsoft.com/office/officeart/2005/8/layout/default"/>
    <dgm:cxn modelId="{229FCC3F-C29B-4B9D-849E-D2F5195D2E50}" type="presParOf" srcId="{9424A34A-6303-4A08-9379-7BD32E371D3E}" destId="{94F33C47-A235-40BA-9F55-D79DD212E095}" srcOrd="1" destOrd="0" presId="urn:microsoft.com/office/officeart/2005/8/layout/default"/>
    <dgm:cxn modelId="{679E6AC4-CD9C-448A-AA3A-390538912534}" type="presParOf" srcId="{9424A34A-6303-4A08-9379-7BD32E371D3E}" destId="{B272C1CB-C60A-4755-B287-AF9FBB5C74C7}" srcOrd="2" destOrd="0" presId="urn:microsoft.com/office/officeart/2005/8/layout/default"/>
    <dgm:cxn modelId="{E0AD92A0-A615-4673-A71D-B5D35109EC80}" type="presParOf" srcId="{9424A34A-6303-4A08-9379-7BD32E371D3E}" destId="{90C52688-0337-4B8D-94AA-1DF3215EBDA7}" srcOrd="3" destOrd="0" presId="urn:microsoft.com/office/officeart/2005/8/layout/default"/>
    <dgm:cxn modelId="{BF1A8294-C650-44F0-B120-03A8C1090990}" type="presParOf" srcId="{9424A34A-6303-4A08-9379-7BD32E371D3E}" destId="{37071758-E247-42EA-9FD8-56536672844C}" srcOrd="4" destOrd="0" presId="urn:microsoft.com/office/officeart/2005/8/layout/default"/>
    <dgm:cxn modelId="{9503B06C-2FB1-4812-9141-5C02EED0FB22}" type="presParOf" srcId="{9424A34A-6303-4A08-9379-7BD32E371D3E}" destId="{BC24B72A-AC28-418C-905F-925012F0C8F1}" srcOrd="5" destOrd="0" presId="urn:microsoft.com/office/officeart/2005/8/layout/default"/>
    <dgm:cxn modelId="{FEEB68CA-B5FF-4EDE-96B9-DB4DB8D98E80}" type="presParOf" srcId="{9424A34A-6303-4A08-9379-7BD32E371D3E}" destId="{7D2BEC20-D0E3-4E2F-8222-B87885E511B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99E99-F1B0-4EE7-933F-540F90A96E7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6CD796-E7E6-4BF5-A2AC-56BD41D251E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Provide effective instruction grounded in scientifically based research to all students daily in the general classroom.</a:t>
          </a:r>
          <a:endParaRPr lang="en-US" dirty="0">
            <a:solidFill>
              <a:schemeClr val="tx1"/>
            </a:solidFill>
          </a:endParaRPr>
        </a:p>
      </dgm:t>
    </dgm:pt>
    <dgm:pt modelId="{EF4E2B4B-E088-4C0B-AD5E-9081990908DB}" type="parTrans" cxnId="{026F3255-7289-47E8-92A1-76A2D3ABC007}">
      <dgm:prSet/>
      <dgm:spPr/>
      <dgm:t>
        <a:bodyPr/>
        <a:lstStyle/>
        <a:p>
          <a:endParaRPr lang="en-US"/>
        </a:p>
      </dgm:t>
    </dgm:pt>
    <dgm:pt modelId="{27CC1B1A-8950-4C8B-8EEE-98431F9B9B62}" type="sibTrans" cxnId="{026F3255-7289-47E8-92A1-76A2D3ABC007}">
      <dgm:prSet/>
      <dgm:spPr/>
      <dgm:t>
        <a:bodyPr/>
        <a:lstStyle/>
        <a:p>
          <a:endParaRPr lang="en-US"/>
        </a:p>
      </dgm:t>
    </dgm:pt>
    <dgm:pt modelId="{5EE0FC7A-BF95-4C0B-BC39-27D8916A162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Assess all students several times a year to identify students who are falling behind and at risk for learning difficulties.</a:t>
          </a:r>
          <a:endParaRPr lang="en-US" dirty="0">
            <a:solidFill>
              <a:schemeClr val="tx1"/>
            </a:solidFill>
          </a:endParaRPr>
        </a:p>
      </dgm:t>
    </dgm:pt>
    <dgm:pt modelId="{0E8E503F-2BD6-416E-8419-5A9EE224D2B4}" type="parTrans" cxnId="{42F3AD5C-DB75-44F0-A5AE-2A541C10694A}">
      <dgm:prSet/>
      <dgm:spPr/>
      <dgm:t>
        <a:bodyPr/>
        <a:lstStyle/>
        <a:p>
          <a:endParaRPr lang="en-US"/>
        </a:p>
      </dgm:t>
    </dgm:pt>
    <dgm:pt modelId="{A1067856-91CC-4F29-8E45-92064CAD0E31}" type="sibTrans" cxnId="{42F3AD5C-DB75-44F0-A5AE-2A541C10694A}">
      <dgm:prSet/>
      <dgm:spPr/>
      <dgm:t>
        <a:bodyPr/>
        <a:lstStyle/>
        <a:p>
          <a:endParaRPr lang="en-US"/>
        </a:p>
      </dgm:t>
    </dgm:pt>
    <dgm:pt modelId="{E0A933F3-8E5E-4148-9262-A7A458C84716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Immediately provide these at-risk students with daily intervention that targets their needs.</a:t>
          </a:r>
          <a:endParaRPr lang="en-US" dirty="0">
            <a:solidFill>
              <a:schemeClr val="tx1"/>
            </a:solidFill>
          </a:endParaRPr>
        </a:p>
      </dgm:t>
    </dgm:pt>
    <dgm:pt modelId="{8E493CC2-B247-4A52-A59E-39667A8B7367}" type="parTrans" cxnId="{B28F4E94-9381-4E0D-80C6-A8494065CB0F}">
      <dgm:prSet/>
      <dgm:spPr/>
      <dgm:t>
        <a:bodyPr/>
        <a:lstStyle/>
        <a:p>
          <a:endParaRPr lang="en-US"/>
        </a:p>
      </dgm:t>
    </dgm:pt>
    <dgm:pt modelId="{538F3F89-848A-49EA-88BA-B0D83D806AC2}" type="sibTrans" cxnId="{B28F4E94-9381-4E0D-80C6-A8494065CB0F}">
      <dgm:prSet/>
      <dgm:spPr/>
      <dgm:t>
        <a:bodyPr/>
        <a:lstStyle/>
        <a:p>
          <a:endParaRPr lang="en-US"/>
        </a:p>
      </dgm:t>
    </dgm:pt>
    <dgm:pt modelId="{2EB89630-2045-438E-96F7-DE22E8D0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Frequently monitor at-risk students’ progress toward meeting grade-level performance goals.</a:t>
          </a:r>
          <a:endParaRPr lang="en-US" dirty="0">
            <a:solidFill>
              <a:schemeClr val="tx1"/>
            </a:solidFill>
          </a:endParaRPr>
        </a:p>
      </dgm:t>
    </dgm:pt>
    <dgm:pt modelId="{A6CCEE4D-090F-4D62-9BDF-54CF3E0A36F5}" type="parTrans" cxnId="{D42FF016-A045-4AB5-BD72-1945CAF8B110}">
      <dgm:prSet/>
      <dgm:spPr/>
      <dgm:t>
        <a:bodyPr/>
        <a:lstStyle/>
        <a:p>
          <a:endParaRPr lang="en-US"/>
        </a:p>
      </dgm:t>
    </dgm:pt>
    <dgm:pt modelId="{FA2A3AA9-131E-4BE6-8192-63FA4B07C814}" type="sibTrans" cxnId="{D42FF016-A045-4AB5-BD72-1945CAF8B110}">
      <dgm:prSet/>
      <dgm:spPr/>
      <dgm:t>
        <a:bodyPr/>
        <a:lstStyle/>
        <a:p>
          <a:endParaRPr lang="en-US"/>
        </a:p>
      </dgm:t>
    </dgm:pt>
    <dgm:pt modelId="{9424A34A-6303-4A08-9379-7BD32E371D3E}" type="pres">
      <dgm:prSet presAssocID="{1E399E99-F1B0-4EE7-933F-540F90A96E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C684FA-235A-48AA-8EE2-57ADFDAEDD87}" type="pres">
      <dgm:prSet presAssocID="{626CD796-E7E6-4BF5-A2AC-56BD41D251EE}" presName="node" presStyleLbl="node1" presStyleIdx="0" presStyleCnt="4" custScaleX="12199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4F33C47-A235-40BA-9F55-D79DD212E095}" type="pres">
      <dgm:prSet presAssocID="{27CC1B1A-8950-4C8B-8EEE-98431F9B9B62}" presName="sibTrans" presStyleCnt="0"/>
      <dgm:spPr/>
    </dgm:pt>
    <dgm:pt modelId="{B272C1CB-C60A-4755-B287-AF9FBB5C74C7}" type="pres">
      <dgm:prSet presAssocID="{5EE0FC7A-BF95-4C0B-BC39-27D8916A1622}" presName="node" presStyleLbl="node1" presStyleIdx="1" presStyleCnt="4" custScaleX="12021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90C52688-0337-4B8D-94AA-1DF3215EBDA7}" type="pres">
      <dgm:prSet presAssocID="{A1067856-91CC-4F29-8E45-92064CAD0E31}" presName="sibTrans" presStyleCnt="0"/>
      <dgm:spPr/>
    </dgm:pt>
    <dgm:pt modelId="{37071758-E247-42EA-9FD8-56536672844C}" type="pres">
      <dgm:prSet presAssocID="{E0A933F3-8E5E-4148-9262-A7A458C84716}" presName="node" presStyleLbl="node1" presStyleIdx="2" presStyleCnt="4" custScaleX="115715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  <dgm:pt modelId="{BC24B72A-AC28-418C-905F-925012F0C8F1}" type="pres">
      <dgm:prSet presAssocID="{538F3F89-848A-49EA-88BA-B0D83D806AC2}" presName="sibTrans" presStyleCnt="0"/>
      <dgm:spPr/>
    </dgm:pt>
    <dgm:pt modelId="{7D2BEC20-D0E3-4E2F-8222-B87885E511BA}" type="pres">
      <dgm:prSet presAssocID="{2EB89630-2045-438E-96F7-DE22E8D0750E}" presName="node" presStyleLbl="node1" presStyleIdx="3" presStyleCnt="4" custScaleX="11824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en-US"/>
        </a:p>
      </dgm:t>
    </dgm:pt>
  </dgm:ptLst>
  <dgm:cxnLst>
    <dgm:cxn modelId="{026F3255-7289-47E8-92A1-76A2D3ABC007}" srcId="{1E399E99-F1B0-4EE7-933F-540F90A96E7B}" destId="{626CD796-E7E6-4BF5-A2AC-56BD41D251EE}" srcOrd="0" destOrd="0" parTransId="{EF4E2B4B-E088-4C0B-AD5E-9081990908DB}" sibTransId="{27CC1B1A-8950-4C8B-8EEE-98431F9B9B62}"/>
    <dgm:cxn modelId="{9B0ADB54-4631-4334-8745-8EBB3BE0292E}" type="presOf" srcId="{1E399E99-F1B0-4EE7-933F-540F90A96E7B}" destId="{9424A34A-6303-4A08-9379-7BD32E371D3E}" srcOrd="0" destOrd="0" presId="urn:microsoft.com/office/officeart/2005/8/layout/default"/>
    <dgm:cxn modelId="{42F3AD5C-DB75-44F0-A5AE-2A541C10694A}" srcId="{1E399E99-F1B0-4EE7-933F-540F90A96E7B}" destId="{5EE0FC7A-BF95-4C0B-BC39-27D8916A1622}" srcOrd="1" destOrd="0" parTransId="{0E8E503F-2BD6-416E-8419-5A9EE224D2B4}" sibTransId="{A1067856-91CC-4F29-8E45-92064CAD0E31}"/>
    <dgm:cxn modelId="{D2E15DCA-42EC-4952-B837-40AFE4FF95CE}" type="presOf" srcId="{2EB89630-2045-438E-96F7-DE22E8D0750E}" destId="{7D2BEC20-D0E3-4E2F-8222-B87885E511BA}" srcOrd="0" destOrd="0" presId="urn:microsoft.com/office/officeart/2005/8/layout/default"/>
    <dgm:cxn modelId="{33B99E6A-A274-4D04-9A96-0CC6ADC841BE}" type="presOf" srcId="{626CD796-E7E6-4BF5-A2AC-56BD41D251EE}" destId="{DDC684FA-235A-48AA-8EE2-57ADFDAEDD87}" srcOrd="0" destOrd="0" presId="urn:microsoft.com/office/officeart/2005/8/layout/default"/>
    <dgm:cxn modelId="{D42FF016-A045-4AB5-BD72-1945CAF8B110}" srcId="{1E399E99-F1B0-4EE7-933F-540F90A96E7B}" destId="{2EB89630-2045-438E-96F7-DE22E8D0750E}" srcOrd="3" destOrd="0" parTransId="{A6CCEE4D-090F-4D62-9BDF-54CF3E0A36F5}" sibTransId="{FA2A3AA9-131E-4BE6-8192-63FA4B07C814}"/>
    <dgm:cxn modelId="{B28F4E94-9381-4E0D-80C6-A8494065CB0F}" srcId="{1E399E99-F1B0-4EE7-933F-540F90A96E7B}" destId="{E0A933F3-8E5E-4148-9262-A7A458C84716}" srcOrd="2" destOrd="0" parTransId="{8E493CC2-B247-4A52-A59E-39667A8B7367}" sibTransId="{538F3F89-848A-49EA-88BA-B0D83D806AC2}"/>
    <dgm:cxn modelId="{23059012-50A9-4C4F-AF9A-4136161C857D}" type="presOf" srcId="{5EE0FC7A-BF95-4C0B-BC39-27D8916A1622}" destId="{B272C1CB-C60A-4755-B287-AF9FBB5C74C7}" srcOrd="0" destOrd="0" presId="urn:microsoft.com/office/officeart/2005/8/layout/default"/>
    <dgm:cxn modelId="{186FF171-D041-44D7-A21D-0F1BD7E2AFB4}" type="presOf" srcId="{E0A933F3-8E5E-4148-9262-A7A458C84716}" destId="{37071758-E247-42EA-9FD8-56536672844C}" srcOrd="0" destOrd="0" presId="urn:microsoft.com/office/officeart/2005/8/layout/default"/>
    <dgm:cxn modelId="{8D22DD1E-2453-4294-B482-D043E4B6E824}" type="presParOf" srcId="{9424A34A-6303-4A08-9379-7BD32E371D3E}" destId="{DDC684FA-235A-48AA-8EE2-57ADFDAEDD87}" srcOrd="0" destOrd="0" presId="urn:microsoft.com/office/officeart/2005/8/layout/default"/>
    <dgm:cxn modelId="{A4AC1C20-8D35-483C-AE8F-D9B018976749}" type="presParOf" srcId="{9424A34A-6303-4A08-9379-7BD32E371D3E}" destId="{94F33C47-A235-40BA-9F55-D79DD212E095}" srcOrd="1" destOrd="0" presId="urn:microsoft.com/office/officeart/2005/8/layout/default"/>
    <dgm:cxn modelId="{58AB8E01-0A8F-4DEA-BA05-9D6C53248A25}" type="presParOf" srcId="{9424A34A-6303-4A08-9379-7BD32E371D3E}" destId="{B272C1CB-C60A-4755-B287-AF9FBB5C74C7}" srcOrd="2" destOrd="0" presId="urn:microsoft.com/office/officeart/2005/8/layout/default"/>
    <dgm:cxn modelId="{01ABC783-6EEA-4021-A327-4771AD951137}" type="presParOf" srcId="{9424A34A-6303-4A08-9379-7BD32E371D3E}" destId="{90C52688-0337-4B8D-94AA-1DF3215EBDA7}" srcOrd="3" destOrd="0" presId="urn:microsoft.com/office/officeart/2005/8/layout/default"/>
    <dgm:cxn modelId="{D3A0C46A-FE73-4D63-8779-F16F8737B608}" type="presParOf" srcId="{9424A34A-6303-4A08-9379-7BD32E371D3E}" destId="{37071758-E247-42EA-9FD8-56536672844C}" srcOrd="4" destOrd="0" presId="urn:microsoft.com/office/officeart/2005/8/layout/default"/>
    <dgm:cxn modelId="{E36FC6D0-D1CD-469B-9CAF-A844A8CD9688}" type="presParOf" srcId="{9424A34A-6303-4A08-9379-7BD32E371D3E}" destId="{BC24B72A-AC28-418C-905F-925012F0C8F1}" srcOrd="5" destOrd="0" presId="urn:microsoft.com/office/officeart/2005/8/layout/default"/>
    <dgm:cxn modelId="{59605E83-74D2-42CD-B5AB-EA2E41D22FA2}" type="presParOf" srcId="{9424A34A-6303-4A08-9379-7BD32E371D3E}" destId="{7D2BEC20-D0E3-4E2F-8222-B87885E511B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C684FA-235A-48AA-8EE2-57ADFDAEDD87}">
      <dsp:nvSpPr>
        <dsp:cNvPr id="0" name=""/>
        <dsp:cNvSpPr/>
      </dsp:nvSpPr>
      <dsp:spPr>
        <a:xfrm>
          <a:off x="240" y="378775"/>
          <a:ext cx="3722461" cy="1830853"/>
        </a:xfrm>
        <a:prstGeom prst="flowChartAlternateProces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Multi-Tiered System of Support</a:t>
          </a:r>
          <a:endParaRPr lang="en-US" sz="3600" b="1" kern="1200" dirty="0"/>
        </a:p>
      </dsp:txBody>
      <dsp:txXfrm>
        <a:off x="240" y="378775"/>
        <a:ext cx="3722461" cy="1830853"/>
      </dsp:txXfrm>
    </dsp:sp>
    <dsp:sp modelId="{B272C1CB-C60A-4755-B287-AF9FBB5C74C7}">
      <dsp:nvSpPr>
        <dsp:cNvPr id="0" name=""/>
        <dsp:cNvSpPr/>
      </dsp:nvSpPr>
      <dsp:spPr>
        <a:xfrm>
          <a:off x="4027844" y="378775"/>
          <a:ext cx="3668115" cy="1830853"/>
        </a:xfrm>
        <a:prstGeom prst="flowChartAlternateProces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Universal Screening</a:t>
          </a:r>
          <a:endParaRPr lang="en-US" sz="3600" b="1" kern="1200" dirty="0"/>
        </a:p>
      </dsp:txBody>
      <dsp:txXfrm>
        <a:off x="4027844" y="378775"/>
        <a:ext cx="3668115" cy="1830853"/>
      </dsp:txXfrm>
    </dsp:sp>
    <dsp:sp modelId="{37071758-E247-42EA-9FD8-56536672844C}">
      <dsp:nvSpPr>
        <dsp:cNvPr id="0" name=""/>
        <dsp:cNvSpPr/>
      </dsp:nvSpPr>
      <dsp:spPr>
        <a:xfrm>
          <a:off x="125913" y="2514771"/>
          <a:ext cx="3530954" cy="1830853"/>
        </a:xfrm>
        <a:prstGeom prst="flowChartAlternateProces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Progress Monitoring</a:t>
          </a:r>
          <a:endParaRPr lang="en-US" sz="3600" b="1" kern="1200" dirty="0"/>
        </a:p>
      </dsp:txBody>
      <dsp:txXfrm>
        <a:off x="125913" y="2514771"/>
        <a:ext cx="3530954" cy="1830853"/>
      </dsp:txXfrm>
    </dsp:sp>
    <dsp:sp modelId="{7D2BEC20-D0E3-4E2F-8222-B87885E511BA}">
      <dsp:nvSpPr>
        <dsp:cNvPr id="0" name=""/>
        <dsp:cNvSpPr/>
      </dsp:nvSpPr>
      <dsp:spPr>
        <a:xfrm>
          <a:off x="3962009" y="2514771"/>
          <a:ext cx="3608277" cy="1830853"/>
        </a:xfrm>
        <a:prstGeom prst="flowChartAlternateProces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Data-Based Decision Making</a:t>
          </a:r>
          <a:endParaRPr lang="en-US" sz="3600" b="1" kern="1200" dirty="0"/>
        </a:p>
      </dsp:txBody>
      <dsp:txXfrm>
        <a:off x="3962009" y="2514771"/>
        <a:ext cx="3608277" cy="18308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C684FA-235A-48AA-8EE2-57ADFDAEDD87}">
      <dsp:nvSpPr>
        <dsp:cNvPr id="0" name=""/>
        <dsp:cNvSpPr/>
      </dsp:nvSpPr>
      <dsp:spPr>
        <a:xfrm>
          <a:off x="273" y="446744"/>
          <a:ext cx="4238446" cy="2084635"/>
        </a:xfrm>
        <a:prstGeom prst="flowChartAlternateProcess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Provide effective instruction grounded in scientifically based research to all students daily in the general classroom.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273" y="446744"/>
        <a:ext cx="4238446" cy="2084635"/>
      </dsp:txXfrm>
    </dsp:sp>
    <dsp:sp modelId="{B272C1CB-C60A-4755-B287-AF9FBB5C74C7}">
      <dsp:nvSpPr>
        <dsp:cNvPr id="0" name=""/>
        <dsp:cNvSpPr/>
      </dsp:nvSpPr>
      <dsp:spPr>
        <a:xfrm>
          <a:off x="4586159" y="446744"/>
          <a:ext cx="4176567" cy="2084635"/>
        </a:xfrm>
        <a:prstGeom prst="flowChartAlternateProcess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Assess all students several times a year to identify students who are falling behind and at risk for learning difficulties.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4586159" y="446744"/>
        <a:ext cx="4176567" cy="2084635"/>
      </dsp:txXfrm>
    </dsp:sp>
    <dsp:sp modelId="{37071758-E247-42EA-9FD8-56536672844C}">
      <dsp:nvSpPr>
        <dsp:cNvPr id="0" name=""/>
        <dsp:cNvSpPr/>
      </dsp:nvSpPr>
      <dsp:spPr>
        <a:xfrm>
          <a:off x="143366" y="2878819"/>
          <a:ext cx="4020393" cy="2084635"/>
        </a:xfrm>
        <a:prstGeom prst="flowChartAlternateProcess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Immediately provide these at-risk students with daily intervention that targets their needs.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43366" y="2878819"/>
        <a:ext cx="4020393" cy="2084635"/>
      </dsp:txXfrm>
    </dsp:sp>
    <dsp:sp modelId="{7D2BEC20-D0E3-4E2F-8222-B87885E511BA}">
      <dsp:nvSpPr>
        <dsp:cNvPr id="0" name=""/>
        <dsp:cNvSpPr/>
      </dsp:nvSpPr>
      <dsp:spPr>
        <a:xfrm>
          <a:off x="4511199" y="2878819"/>
          <a:ext cx="4108434" cy="2084635"/>
        </a:xfrm>
        <a:prstGeom prst="flowChartAlternateProcess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Frequently monitor at-risk students’ progress toward meeting grade-level performance goals.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4511199" y="2878819"/>
        <a:ext cx="4108434" cy="2084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B605645-54DB-45C2-B637-A36B017DA111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4B41DB-9090-4C89-AC65-FFD1C1EB97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C755B1-353A-4DAA-A20D-75F37C2C72D3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2F4A6E1-C46B-4235-8465-6000B9CE4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977629" y="8842053"/>
            <a:ext cx="3043876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28" tIns="45915" rIns="91828" bIns="45915" anchor="b"/>
          <a:lstStyle/>
          <a:p>
            <a:pPr algn="r"/>
            <a:fld id="{3F24CF1B-9F40-4F20-92E8-356B628A0A07}" type="slidenum">
              <a:rPr lang="en-US" sz="1200"/>
              <a:pPr algn="r"/>
              <a:t>2</a:t>
            </a:fld>
            <a:endParaRPr lang="en-US" sz="1200" dirty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828" tIns="45915" rIns="91828" bIns="45915"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on what RtI is NOT: RtI is how you do business, not a separate program. Also,</a:t>
            </a:r>
            <a:r>
              <a:rPr lang="en-US" baseline="0" dirty="0" smtClean="0"/>
              <a:t> it is not an action verb…you do not RtI a student. Think of RtI as your plate on which academic and behavior systems rest.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DE7E-15B6-41FE-B906-893B24A3100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F3F8C2-0D60-4F69-8F70-9B32746037F0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4500" dirty="0" smtClean="0">
                <a:solidFill>
                  <a:srgbClr val="CC0000"/>
                </a:solidFill>
              </a:rPr>
              <a:t>See Guidance Document pp 3-5</a:t>
            </a:r>
          </a:p>
          <a:p>
            <a:pPr>
              <a:lnSpc>
                <a:spcPct val="90000"/>
              </a:lnSpc>
              <a:defRPr/>
            </a:pPr>
            <a:endParaRPr lang="en-US" sz="4500" b="1" dirty="0" smtClean="0">
              <a:solidFill>
                <a:srgbClr val="CC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4500" b="1" dirty="0" smtClean="0">
                <a:solidFill>
                  <a:srgbClr val="CC0000"/>
                </a:solidFill>
              </a:rPr>
              <a:t>No Child Left Behind (NCLB) – 4 key elements related to RtI:</a:t>
            </a:r>
            <a:endParaRPr lang="en-US" sz="1400" b="1" dirty="0" smtClean="0">
              <a:solidFill>
                <a:srgbClr val="CC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Stronger accountability for results, Expanded flexibility and local control, Expanded options for parents, Emphasis on research-based methods</a:t>
            </a:r>
          </a:p>
          <a:p>
            <a:pPr>
              <a:lnSpc>
                <a:spcPct val="90000"/>
              </a:lnSpc>
              <a:defRPr/>
            </a:pPr>
            <a:endParaRPr lang="en-US" sz="24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4500" b="1" dirty="0" smtClean="0">
                <a:solidFill>
                  <a:srgbClr val="CC0000"/>
                </a:solidFill>
              </a:rPr>
              <a:t>Individuals with Disabilities in Education Act (IDEA) 2004 – 3 concerns related to RtI:</a:t>
            </a:r>
            <a:endParaRPr lang="en-US" sz="1400" b="1" dirty="0" smtClean="0">
              <a:solidFill>
                <a:srgbClr val="CC0000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High percentage of students receiving special education services, High percentage of students identified as LD, Disproportionate representation of certain ethnicities (minority populations) among students receiving special education services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ADEAC9-126D-4B70-8A36-9668AFB753E6}" type="slidenum">
              <a:rPr 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Research showing reasons for the shift in laws.</a:t>
            </a:r>
            <a:r>
              <a:rPr lang="en-US" baseline="0" dirty="0" smtClean="0"/>
              <a:t> RtI is based on the premise that you don’t wait for students to fail before you intervene. The approach is more proactive rather than reactive.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the four essential components of RtI, according</a:t>
            </a:r>
            <a:r>
              <a:rPr lang="en-US" baseline="0" dirty="0" smtClean="0"/>
              <a:t> to the National Center on Response to Intervention. For more information, see Guidance Document pp 6-15.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DE7E-15B6-41FE-B906-893B24A3100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65006-9BC9-4C02-8011-42658573A0AB}" type="slidenum">
              <a:rPr lang="en-US"/>
              <a:pPr/>
              <a:t>9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RtI has to involve collaboration,</a:t>
            </a:r>
            <a:r>
              <a:rPr lang="en-US" baseline="0" dirty="0" smtClean="0">
                <a:latin typeface="Arial" charset="0"/>
              </a:rPr>
              <a:t> not just cooperation. 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applies to both academic and behavioral systems.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4A6E1-C46B-4235-8465-6000B9CE46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</a:t>
            </a:r>
            <a:r>
              <a:rPr lang="en-US" baseline="0" dirty="0" smtClean="0"/>
              <a:t> of these are results of successful implementation of RtI.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4A6E1-C46B-4235-8465-6000B9CE467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four legs are needed for student success. This should be at both the district and campus</a:t>
            </a:r>
            <a:r>
              <a:rPr lang="en-US" baseline="0" dirty="0" smtClean="0"/>
              <a:t> levels.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4A6E1-C46B-4235-8465-6000B9CE467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6DE403A-7388-426A-AC5A-07B6A852BB96}" type="datetime1">
              <a:rPr lang="en-US" smtClean="0"/>
              <a:t>9/17/2015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FAD57-63DD-4616-B0BA-4507B3F87138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C609698-7404-4C76-B772-B724026C4851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A0AB-AEB1-4797-B8A8-172026AA0218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C543-9455-4134-BA9B-33F13F4EF2F3}" type="datetime1">
              <a:rPr lang="en-US" smtClean="0"/>
              <a:t>9/17/2015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8A87A78-5031-487E-AAB3-B752B5A1A402}" type="datetime1">
              <a:rPr lang="en-US" smtClean="0"/>
              <a:t>9/17/2015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E7E82F-BEF8-42E5-B164-441A7D12BD93}" type="datetime1">
              <a:rPr lang="en-US" smtClean="0"/>
              <a:t>9/17/2015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5C9CD-5345-494D-84B2-8346A46ECF80}" type="datetime1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59E-5065-40C4-976D-8092FC60A26D}" type="datetime1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82E5B-7459-468F-8889-FE2D00C15939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3E00CF-803F-4BC8-82C0-F34FBBF24F86}" type="datetime1">
              <a:rPr lang="en-US" smtClean="0"/>
              <a:t>9/17/2015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9AD57F-68BC-4576-A5D4-CC984E9CDDBC}" type="datetime1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Seguin ISD Curriculum and Instruction Department   August 2015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5CE5BC-837D-4F11-93D9-4AED679FF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Response to Intervention (RtI) as a Framework for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Seguin </a:t>
            </a:r>
            <a:r>
              <a:rPr lang="en-US" sz="2000" dirty="0" smtClean="0"/>
              <a:t>ISD Curriculum and Instruction Department   August 2015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891135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April 22,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990600"/>
          </a:xfrm>
        </p:spPr>
        <p:txBody>
          <a:bodyPr/>
          <a:lstStyle/>
          <a:p>
            <a:r>
              <a:rPr lang="en-US" dirty="0" smtClean="0"/>
              <a:t>Schools implementing RtI…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228600" y="12192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When schools are successful in implementing RtI…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676400"/>
            <a:ext cx="5638800" cy="1200329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Students catch up and no longer need intervention.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3048000"/>
            <a:ext cx="5867400" cy="1200329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Fewer students need special education services.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4419600"/>
            <a:ext cx="5867400" cy="1754326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Teachers continue to improve their instruction through professional development.</a:t>
            </a:r>
            <a:endParaRPr lang="en-US" sz="3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  <p:bldP spid="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 Four-Legged Stool for RtI</a:t>
            </a:r>
            <a:endParaRPr lang="en-US" dirty="0"/>
          </a:p>
        </p:txBody>
      </p:sp>
      <p:pic>
        <p:nvPicPr>
          <p:cNvPr id="1026" name="Picture 2" descr="http://image.slidesharecdn.com/rtichallengesfortexasaceconf-130802095706-phpapp01/95/slide-4-638.jpg?cb=1375456001"/>
          <p:cNvPicPr>
            <a:picLocks noChangeAspect="1" noChangeArrowheads="1"/>
          </p:cNvPicPr>
          <p:nvPr/>
        </p:nvPicPr>
        <p:blipFill>
          <a:blip r:embed="rId3" cstate="print"/>
          <a:srcRect l="16301" t="16227" r="22257" b="17241"/>
          <a:stretch>
            <a:fillRect/>
          </a:stretch>
        </p:blipFill>
        <p:spPr bwMode="auto">
          <a:xfrm>
            <a:off x="1722863" y="1887894"/>
            <a:ext cx="5211337" cy="4360506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4"/>
          <p:cNvSpPr>
            <a:spLocks noGrp="1" noChangeArrowheads="1"/>
          </p:cNvSpPr>
          <p:nvPr>
            <p:ph idx="4294967295"/>
          </p:nvPr>
        </p:nvSpPr>
        <p:spPr>
          <a:xfrm>
            <a:off x="533400" y="457200"/>
            <a:ext cx="81534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200" dirty="0" smtClean="0"/>
              <a:t>“You can make progress in an </a:t>
            </a:r>
            <a:r>
              <a:rPr lang="en-US" sz="3200" i="1" dirty="0" smtClean="0"/>
              <a:t>unaligned</a:t>
            </a:r>
            <a:r>
              <a:rPr lang="en-US" sz="3200" dirty="0" smtClean="0"/>
              <a:t> or </a:t>
            </a:r>
            <a:r>
              <a:rPr lang="en-US" sz="3200" i="1" dirty="0" smtClean="0"/>
              <a:t>random</a:t>
            </a:r>
            <a:r>
              <a:rPr lang="en-US" sz="3200" dirty="0" smtClean="0"/>
              <a:t> system, but you can make </a:t>
            </a:r>
            <a:r>
              <a:rPr lang="en-US" sz="3200" u="sng" dirty="0" smtClean="0"/>
              <a:t>more</a:t>
            </a:r>
            <a:r>
              <a:rPr lang="en-US" sz="3200" dirty="0" smtClean="0"/>
              <a:t> progress in an </a:t>
            </a:r>
            <a:r>
              <a:rPr lang="en-US" sz="3200" i="1" dirty="0" smtClean="0"/>
              <a:t>aligned</a:t>
            </a:r>
            <a:r>
              <a:rPr lang="en-US" sz="3200" dirty="0" smtClean="0"/>
              <a:t> system.”</a:t>
            </a:r>
          </a:p>
          <a:p>
            <a:pPr eaLnBrk="1" hangingPunct="1">
              <a:buFontTx/>
              <a:buNone/>
            </a:pPr>
            <a:endParaRPr lang="en-US" sz="900" dirty="0" smtClean="0"/>
          </a:p>
          <a:p>
            <a:pPr algn="r" eaLnBrk="1" hangingPunct="1">
              <a:buFontTx/>
              <a:buNone/>
            </a:pPr>
            <a:r>
              <a:rPr lang="en-US" sz="1400" b="1" dirty="0" smtClean="0"/>
              <a:t>--Mike Ward, North Carolina State Superintendent</a:t>
            </a:r>
          </a:p>
          <a:p>
            <a:pPr eaLnBrk="1" hangingPunct="1"/>
            <a:endParaRPr lang="en-US" sz="1400" b="1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3962400"/>
            <a:ext cx="2590800" cy="1858963"/>
            <a:chOff x="576" y="2676"/>
            <a:chExt cx="1824" cy="1171"/>
          </a:xfrm>
        </p:grpSpPr>
        <p:sp>
          <p:nvSpPr>
            <p:cNvPr id="95238" name="AutoShape 6"/>
            <p:cNvSpPr>
              <a:spLocks noChangeArrowheads="1"/>
            </p:cNvSpPr>
            <p:nvPr/>
          </p:nvSpPr>
          <p:spPr bwMode="auto">
            <a:xfrm>
              <a:off x="576" y="2676"/>
              <a:ext cx="1824" cy="1171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2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ea typeface="ＭＳ Ｐゴシック" pitchFamily="-16" charset="-128"/>
                <a:cs typeface="+mn-cs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04" y="3060"/>
              <a:ext cx="768" cy="539"/>
              <a:chOff x="1472" y="2352"/>
              <a:chExt cx="2976" cy="1739"/>
            </a:xfrm>
          </p:grpSpPr>
          <p:sp>
            <p:nvSpPr>
              <p:cNvPr id="11290" name="Line 8"/>
              <p:cNvSpPr>
                <a:spLocks noChangeShapeType="1"/>
              </p:cNvSpPr>
              <p:nvPr/>
            </p:nvSpPr>
            <p:spPr bwMode="auto">
              <a:xfrm>
                <a:off x="1472" y="3083"/>
                <a:ext cx="1104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1" name="Line 9"/>
              <p:cNvSpPr>
                <a:spLocks noChangeShapeType="1"/>
              </p:cNvSpPr>
              <p:nvPr/>
            </p:nvSpPr>
            <p:spPr bwMode="auto">
              <a:xfrm flipV="1">
                <a:off x="1616" y="3371"/>
                <a:ext cx="576" cy="72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2" name="Line 10"/>
              <p:cNvSpPr>
                <a:spLocks noChangeShapeType="1"/>
              </p:cNvSpPr>
              <p:nvPr/>
            </p:nvSpPr>
            <p:spPr bwMode="auto">
              <a:xfrm>
                <a:off x="1520" y="2507"/>
                <a:ext cx="576" cy="24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3" name="Line 11"/>
              <p:cNvSpPr>
                <a:spLocks noChangeShapeType="1"/>
              </p:cNvSpPr>
              <p:nvPr/>
            </p:nvSpPr>
            <p:spPr bwMode="auto">
              <a:xfrm flipH="1">
                <a:off x="2624" y="2651"/>
                <a:ext cx="288" cy="96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4" name="Line 12"/>
              <p:cNvSpPr>
                <a:spLocks noChangeShapeType="1"/>
              </p:cNvSpPr>
              <p:nvPr/>
            </p:nvSpPr>
            <p:spPr bwMode="auto">
              <a:xfrm flipH="1">
                <a:off x="3408" y="2352"/>
                <a:ext cx="528" cy="288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" name="Line 13"/>
              <p:cNvSpPr>
                <a:spLocks noChangeShapeType="1"/>
              </p:cNvSpPr>
              <p:nvPr/>
            </p:nvSpPr>
            <p:spPr bwMode="auto">
              <a:xfrm>
                <a:off x="3728" y="2747"/>
                <a:ext cx="672" cy="384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6" name="Line 14"/>
              <p:cNvSpPr>
                <a:spLocks noChangeShapeType="1"/>
              </p:cNvSpPr>
              <p:nvPr/>
            </p:nvSpPr>
            <p:spPr bwMode="auto">
              <a:xfrm flipV="1">
                <a:off x="3008" y="3035"/>
                <a:ext cx="0" cy="432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7" name="Line 15"/>
              <p:cNvSpPr>
                <a:spLocks noChangeShapeType="1"/>
              </p:cNvSpPr>
              <p:nvPr/>
            </p:nvSpPr>
            <p:spPr bwMode="auto">
              <a:xfrm>
                <a:off x="3248" y="2891"/>
                <a:ext cx="240" cy="432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8" name="Line 16"/>
              <p:cNvSpPr>
                <a:spLocks noChangeShapeType="1"/>
              </p:cNvSpPr>
              <p:nvPr/>
            </p:nvSpPr>
            <p:spPr bwMode="auto">
              <a:xfrm flipH="1">
                <a:off x="3536" y="3131"/>
                <a:ext cx="384" cy="672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9" name="Line 17"/>
              <p:cNvSpPr>
                <a:spLocks noChangeShapeType="1"/>
              </p:cNvSpPr>
              <p:nvPr/>
            </p:nvSpPr>
            <p:spPr bwMode="auto">
              <a:xfrm flipH="1">
                <a:off x="3200" y="3947"/>
                <a:ext cx="1248" cy="0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572000" y="2819400"/>
            <a:ext cx="2895600" cy="3048000"/>
            <a:chOff x="3120" y="2688"/>
            <a:chExt cx="1824" cy="1171"/>
          </a:xfrm>
        </p:grpSpPr>
        <p:sp>
          <p:nvSpPr>
            <p:cNvPr id="95251" name="AutoShape 19"/>
            <p:cNvSpPr>
              <a:spLocks noChangeArrowheads="1"/>
            </p:cNvSpPr>
            <p:nvPr/>
          </p:nvSpPr>
          <p:spPr bwMode="auto">
            <a:xfrm>
              <a:off x="3120" y="2688"/>
              <a:ext cx="1824" cy="1171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2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itchFamily="18" charset="0"/>
                <a:ea typeface="ＭＳ Ｐゴシック" pitchFamily="-16" charset="-128"/>
                <a:cs typeface="+mn-cs"/>
              </a:endParaRPr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765" y="2877"/>
              <a:ext cx="552" cy="816"/>
              <a:chOff x="2040" y="2343"/>
              <a:chExt cx="1729" cy="1737"/>
            </a:xfrm>
          </p:grpSpPr>
          <p:sp>
            <p:nvSpPr>
              <p:cNvPr id="11274" name="Line 21"/>
              <p:cNvSpPr>
                <a:spLocks noChangeShapeType="1"/>
              </p:cNvSpPr>
              <p:nvPr/>
            </p:nvSpPr>
            <p:spPr bwMode="auto">
              <a:xfrm flipV="1">
                <a:off x="2232" y="2865"/>
                <a:ext cx="1" cy="591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Line 22"/>
              <p:cNvSpPr>
                <a:spLocks noChangeShapeType="1"/>
              </p:cNvSpPr>
              <p:nvPr/>
            </p:nvSpPr>
            <p:spPr bwMode="auto">
              <a:xfrm flipV="1">
                <a:off x="2760" y="3489"/>
                <a:ext cx="1" cy="591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Line 23"/>
              <p:cNvSpPr>
                <a:spLocks noChangeShapeType="1"/>
              </p:cNvSpPr>
              <p:nvPr/>
            </p:nvSpPr>
            <p:spPr bwMode="auto">
              <a:xfrm flipV="1">
                <a:off x="2088" y="3441"/>
                <a:ext cx="1" cy="591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Line 24"/>
              <p:cNvSpPr>
                <a:spLocks noChangeShapeType="1"/>
              </p:cNvSpPr>
              <p:nvPr/>
            </p:nvSpPr>
            <p:spPr bwMode="auto">
              <a:xfrm flipV="1">
                <a:off x="2472" y="3196"/>
                <a:ext cx="1" cy="548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Line 25"/>
              <p:cNvSpPr>
                <a:spLocks noChangeShapeType="1"/>
              </p:cNvSpPr>
              <p:nvPr/>
            </p:nvSpPr>
            <p:spPr bwMode="auto">
              <a:xfrm flipV="1">
                <a:off x="2712" y="2738"/>
                <a:ext cx="1" cy="507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Line 26"/>
              <p:cNvSpPr>
                <a:spLocks noChangeShapeType="1"/>
              </p:cNvSpPr>
              <p:nvPr/>
            </p:nvSpPr>
            <p:spPr bwMode="auto">
              <a:xfrm flipV="1">
                <a:off x="3096" y="3357"/>
                <a:ext cx="1" cy="675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Line 27"/>
              <p:cNvSpPr>
                <a:spLocks noChangeShapeType="1"/>
              </p:cNvSpPr>
              <p:nvPr/>
            </p:nvSpPr>
            <p:spPr bwMode="auto">
              <a:xfrm flipV="1">
                <a:off x="3096" y="2733"/>
                <a:ext cx="1" cy="464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Line 28"/>
              <p:cNvSpPr>
                <a:spLocks noChangeShapeType="1"/>
              </p:cNvSpPr>
              <p:nvPr/>
            </p:nvSpPr>
            <p:spPr bwMode="auto">
              <a:xfrm flipV="1">
                <a:off x="2040" y="2343"/>
                <a:ext cx="1" cy="633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Line 29"/>
              <p:cNvSpPr>
                <a:spLocks noChangeShapeType="1"/>
              </p:cNvSpPr>
              <p:nvPr/>
            </p:nvSpPr>
            <p:spPr bwMode="auto">
              <a:xfrm flipV="1">
                <a:off x="2376" y="2631"/>
                <a:ext cx="1" cy="422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Line 30"/>
              <p:cNvSpPr>
                <a:spLocks noChangeShapeType="1"/>
              </p:cNvSpPr>
              <p:nvPr/>
            </p:nvSpPr>
            <p:spPr bwMode="auto">
              <a:xfrm flipV="1">
                <a:off x="3768" y="2439"/>
                <a:ext cx="1" cy="633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4" name="Line 31"/>
              <p:cNvSpPr>
                <a:spLocks noChangeShapeType="1"/>
              </p:cNvSpPr>
              <p:nvPr/>
            </p:nvSpPr>
            <p:spPr bwMode="auto">
              <a:xfrm flipV="1">
                <a:off x="3768" y="3441"/>
                <a:ext cx="1" cy="591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5" name="Line 32"/>
              <p:cNvSpPr>
                <a:spLocks noChangeShapeType="1"/>
              </p:cNvSpPr>
              <p:nvPr/>
            </p:nvSpPr>
            <p:spPr bwMode="auto">
              <a:xfrm flipV="1">
                <a:off x="3624" y="3255"/>
                <a:ext cx="1" cy="633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Line 33"/>
              <p:cNvSpPr>
                <a:spLocks noChangeShapeType="1"/>
              </p:cNvSpPr>
              <p:nvPr/>
            </p:nvSpPr>
            <p:spPr bwMode="auto">
              <a:xfrm flipV="1">
                <a:off x="3384" y="3573"/>
                <a:ext cx="1" cy="507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Line 34"/>
              <p:cNvSpPr>
                <a:spLocks noChangeShapeType="1"/>
              </p:cNvSpPr>
              <p:nvPr/>
            </p:nvSpPr>
            <p:spPr bwMode="auto">
              <a:xfrm flipV="1">
                <a:off x="3528" y="2565"/>
                <a:ext cx="1" cy="507"/>
              </a:xfrm>
              <a:prstGeom prst="line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E5BC-837D-4F11-93D9-4AED679FF34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What is Response to Intervention (RtI)?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589567"/>
            <a:ext cx="4191000" cy="45720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b="1" dirty="0" smtClean="0"/>
              <a:t>RtI IS a(n):</a:t>
            </a:r>
          </a:p>
          <a:p>
            <a:r>
              <a:rPr lang="en-US" dirty="0" smtClean="0"/>
              <a:t>Data-driven process to improve instruction</a:t>
            </a:r>
          </a:p>
          <a:p>
            <a:r>
              <a:rPr lang="en-US" dirty="0" smtClean="0"/>
              <a:t>System to provide instructional intervention based on student need</a:t>
            </a:r>
          </a:p>
          <a:p>
            <a:r>
              <a:rPr lang="en-US" dirty="0" smtClean="0"/>
              <a:t>Effort that involves coordination among many services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0" y="1589567"/>
            <a:ext cx="4159101" cy="4572000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b="1" dirty="0" smtClean="0"/>
              <a:t>RtI is NOT a(n):</a:t>
            </a:r>
          </a:p>
          <a:p>
            <a:r>
              <a:rPr lang="en-US" dirty="0" smtClean="0"/>
              <a:t>Pre-referral system</a:t>
            </a:r>
          </a:p>
          <a:p>
            <a:r>
              <a:rPr lang="en-US" dirty="0" smtClean="0"/>
              <a:t>Special education program</a:t>
            </a:r>
          </a:p>
          <a:p>
            <a:r>
              <a:rPr lang="en-US" dirty="0" smtClean="0"/>
              <a:t>Separate, stand-alone initiative</a:t>
            </a:r>
          </a:p>
          <a:p>
            <a:r>
              <a:rPr lang="en-US" dirty="0" smtClean="0"/>
              <a:t>Action verb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33"/>
          <p:cNvSpPr>
            <a:spLocks noGrp="1"/>
          </p:cNvSpPr>
          <p:nvPr>
            <p:ph type="ftr" sz="quarter" idx="4294967295"/>
          </p:nvPr>
        </p:nvSpPr>
        <p:spPr>
          <a:xfrm>
            <a:off x="838200" y="6400800"/>
            <a:ext cx="7620000" cy="36512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1400" dirty="0" smtClean="0">
                <a:solidFill>
                  <a:schemeClr val="accent6"/>
                </a:solidFill>
              </a:rPr>
              <a:t>Seguin ISD Curriculum and Instruction Department   				August 2015</a:t>
            </a:r>
            <a:endParaRPr lang="en-US" sz="14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RtI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3657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“RtI is the </a:t>
            </a:r>
            <a:r>
              <a:rPr lang="en-US" sz="3200" i="1" dirty="0" smtClean="0"/>
              <a:t>practice</a:t>
            </a:r>
            <a:r>
              <a:rPr lang="en-US" sz="3200" dirty="0" smtClean="0"/>
              <a:t> of</a:t>
            </a:r>
          </a:p>
          <a:p>
            <a:pPr>
              <a:buNone/>
            </a:pPr>
            <a:r>
              <a:rPr lang="en-US" sz="3200" dirty="0" smtClean="0"/>
              <a:t>   (1) providing high-quality instruction/intervention matched to student needs and</a:t>
            </a:r>
          </a:p>
          <a:p>
            <a:pPr>
              <a:buNone/>
            </a:pPr>
            <a:r>
              <a:rPr lang="en-US" sz="3200" dirty="0" smtClean="0"/>
              <a:t>   (2) using learning rate over time and level of performance to</a:t>
            </a:r>
          </a:p>
          <a:p>
            <a:pPr>
              <a:buNone/>
            </a:pPr>
            <a:r>
              <a:rPr lang="en-US" sz="3200" dirty="0" smtClean="0"/>
              <a:t>   (3) make important decisions. These three components of RtI are essential.”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638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From: National Association of State Directors of Special Education. (2005) </a:t>
            </a:r>
            <a:r>
              <a:rPr lang="en-US" i="1" dirty="0" smtClean="0"/>
              <a:t>Response to Intervention: Policy considerations and implementation.</a:t>
            </a:r>
            <a:r>
              <a:rPr lang="en-US" dirty="0" smtClean="0"/>
              <a:t> Alexandria, VA: Author.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5"/>
          <p:cNvPicPr>
            <a:picLocks noChangeAspect="1" noChangeArrowheads="1"/>
          </p:cNvPicPr>
          <p:nvPr/>
        </p:nvPicPr>
        <p:blipFill>
          <a:blip r:embed="rId3" cstate="print"/>
          <a:srcRect t="8621" b="9182"/>
          <a:stretch>
            <a:fillRect/>
          </a:stretch>
        </p:blipFill>
        <p:spPr bwMode="auto">
          <a:xfrm>
            <a:off x="0" y="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History of RtI - NCLB and IDEA 2004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3657600"/>
            <a:ext cx="9144000" cy="2667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900" b="1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rgbClr val="CC0000"/>
                </a:solidFill>
              </a:rPr>
              <a:t>Scientifically based</a:t>
            </a:r>
            <a:r>
              <a:rPr lang="en-US" sz="2400" b="1" dirty="0" smtClean="0"/>
              <a:t> instruction, curriculum, and interventions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sz="800" b="1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rgbClr val="CC0000"/>
                </a:solidFill>
              </a:rPr>
              <a:t>Early identification</a:t>
            </a:r>
            <a:r>
              <a:rPr lang="en-US" sz="2400" b="1" dirty="0" smtClean="0"/>
              <a:t> of learning difficulties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sz="800" b="1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 smtClean="0"/>
              <a:t>Ongoing </a:t>
            </a:r>
            <a:r>
              <a:rPr lang="en-US" sz="2400" b="1" dirty="0" smtClean="0">
                <a:solidFill>
                  <a:srgbClr val="CC0000"/>
                </a:solidFill>
              </a:rPr>
              <a:t>monitoring</a:t>
            </a:r>
            <a:r>
              <a:rPr lang="en-US" sz="2400" b="1" dirty="0" smtClean="0"/>
              <a:t> to determine impact of instruction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sz="800" b="1" dirty="0" smtClean="0"/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b="1" dirty="0" smtClean="0">
                <a:solidFill>
                  <a:srgbClr val="CC0000"/>
                </a:solidFill>
              </a:rPr>
              <a:t>Individualized</a:t>
            </a:r>
            <a:r>
              <a:rPr lang="en-US" sz="2400" b="1" dirty="0" smtClean="0"/>
              <a:t> interventions/instruction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 r="654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11163"/>
            <a:ext cx="6629400" cy="808037"/>
          </a:xfrm>
        </p:spPr>
        <p:txBody>
          <a:bodyPr/>
          <a:lstStyle/>
          <a:p>
            <a:r>
              <a:rPr lang="en-US" sz="4000" b="1" dirty="0" smtClean="0"/>
              <a:t>Research Behind the Laws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1"/>
          </p:nvPr>
        </p:nvSpPr>
        <p:spPr>
          <a:xfrm>
            <a:off x="-76200" y="1219200"/>
            <a:ext cx="5257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LD programming historically did not accelerate rates of academic growth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Torgesen</a:t>
            </a:r>
            <a:r>
              <a:rPr lang="en-US" sz="1600" i="1" dirty="0" smtClean="0"/>
              <a:t>, 2006)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600" i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RtI can reduce [inappropriate] special education placements 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Tilly</a:t>
            </a:r>
            <a:r>
              <a:rPr lang="en-US" sz="1600" i="1" dirty="0" smtClean="0"/>
              <a:t>, 2002: Marston, 2001; </a:t>
            </a:r>
            <a:r>
              <a:rPr lang="en-US" sz="1600" i="1" dirty="0" err="1" smtClean="0"/>
              <a:t>VanDerHeyden</a:t>
            </a:r>
            <a:r>
              <a:rPr lang="en-US" sz="1600" i="1" dirty="0" smtClean="0"/>
              <a:t> et al., 2006)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600" i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RtI can increase student performance for struggling learners </a:t>
            </a:r>
            <a:r>
              <a:rPr lang="en-US" sz="1600" i="1" dirty="0" smtClean="0"/>
              <a:t>(e.g., </a:t>
            </a:r>
            <a:r>
              <a:rPr lang="en-US" sz="1600" i="1" dirty="0" err="1" smtClean="0"/>
              <a:t>Vellutino</a:t>
            </a:r>
            <a:r>
              <a:rPr lang="en-US" sz="1600" i="1" dirty="0" smtClean="0"/>
              <a:t>, et al. 1996; Denton &amp; Vaughan, 2003; </a:t>
            </a:r>
            <a:r>
              <a:rPr lang="en-US" sz="1600" i="1" dirty="0" err="1" smtClean="0"/>
              <a:t>Torgesen</a:t>
            </a:r>
            <a:r>
              <a:rPr lang="en-US" sz="1600" i="1" dirty="0" smtClean="0"/>
              <a:t>, et al., 2001)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 txBox="1">
            <a:spLocks/>
          </p:cNvSpPr>
          <p:nvPr/>
        </p:nvSpPr>
        <p:spPr>
          <a:xfrm>
            <a:off x="304800" y="228600"/>
            <a:ext cx="8153400" cy="99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Essential Components of RtI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762000" y="1524000"/>
          <a:ext cx="7696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7448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As a campus framework, RtI…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610600" cy="46482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/>
              <a:t>Ensures that every student receives effective instruction, and that students don’t fall behind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Can be implemented in any content area. It is most commonly used for reading and math.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Can be used with any grade level. It is most commonly used in elementary schools, but it can be used in middle and high schools.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Implementation is unique in every school.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US" smtClean="0"/>
              <a:t>RtI Collaboration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5720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200" b="1" dirty="0" smtClean="0"/>
              <a:t>RtI calls for deliberate, intentional ongoing</a:t>
            </a:r>
          </a:p>
          <a:p>
            <a:pPr eaLnBrk="1" hangingPunct="1">
              <a:buNone/>
            </a:pPr>
            <a:r>
              <a:rPr lang="en-US" sz="3200" b="1" dirty="0" smtClean="0"/>
              <a:t>collaboration </a:t>
            </a:r>
            <a:r>
              <a:rPr lang="en-US" sz="3200" dirty="0" smtClean="0"/>
              <a:t>– not to be confused </a:t>
            </a:r>
            <a:r>
              <a:rPr lang="en-US" sz="3200" dirty="0" smtClean="0"/>
              <a:t>with cooperation, which </a:t>
            </a:r>
            <a:r>
              <a:rPr lang="en-US" sz="3200" dirty="0" smtClean="0"/>
              <a:t>can involve working together without a </a:t>
            </a:r>
            <a:r>
              <a:rPr lang="en-US" sz="3200" dirty="0" smtClean="0"/>
              <a:t>shared purpose</a:t>
            </a:r>
            <a:r>
              <a:rPr lang="en-US" sz="3200" dirty="0" smtClean="0"/>
              <a:t>. We define collaboration as joining </a:t>
            </a:r>
            <a:r>
              <a:rPr lang="en-US" sz="3200" dirty="0" smtClean="0"/>
              <a:t>of forces</a:t>
            </a:r>
            <a:r>
              <a:rPr lang="en-US" sz="3200" dirty="0" smtClean="0"/>
              <a:t>, pooling of resources, and sharing </a:t>
            </a:r>
            <a:r>
              <a:rPr lang="en-US" sz="3200" dirty="0" smtClean="0"/>
              <a:t>of expertise </a:t>
            </a:r>
            <a:r>
              <a:rPr lang="en-US" sz="3200" dirty="0" smtClean="0"/>
              <a:t>in order to meet shared goals </a:t>
            </a:r>
            <a:r>
              <a:rPr lang="en-US" sz="3200" dirty="0" smtClean="0"/>
              <a:t>for instruction </a:t>
            </a:r>
            <a:r>
              <a:rPr lang="en-US" sz="3200" dirty="0" smtClean="0"/>
              <a:t>and assessment</a:t>
            </a:r>
            <a:r>
              <a:rPr lang="en-US" sz="3200" dirty="0" smtClean="0"/>
              <a:t>.</a:t>
            </a:r>
          </a:p>
          <a:p>
            <a:pPr eaLnBrk="1" hangingPunct="1">
              <a:buNone/>
            </a:pPr>
            <a:endParaRPr lang="en-US" sz="3200" dirty="0" smtClean="0"/>
          </a:p>
          <a:p>
            <a:pPr algn="r" eaLnBrk="1" hangingPunct="1">
              <a:buFont typeface="Wingdings" pitchFamily="-1" charset="2"/>
              <a:buNone/>
            </a:pPr>
            <a:r>
              <a:rPr lang="en-US" sz="1800" dirty="0" err="1" smtClean="0"/>
              <a:t>Ehren</a:t>
            </a:r>
            <a:r>
              <a:rPr lang="en-US" sz="1800" dirty="0" smtClean="0"/>
              <a:t>, et. al., </a:t>
            </a:r>
            <a:r>
              <a:rPr lang="en-US" sz="1800" i="1" dirty="0" smtClean="0"/>
              <a:t>Creating Shared Language for Collaboration in RTI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5CE5BC-837D-4F11-93D9-4AED679FF34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838200" y="6340475"/>
            <a:ext cx="7620000" cy="365125"/>
          </a:xfrm>
        </p:spPr>
        <p:txBody>
          <a:bodyPr/>
          <a:lstStyle/>
          <a:p>
            <a:pPr algn="l"/>
            <a:r>
              <a:rPr lang="en-US" dirty="0" smtClean="0"/>
              <a:t>Seguin ISD Curriculum and Instruction Department   				August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872</TotalTime>
  <Words>887</Words>
  <Application>Microsoft Office PowerPoint</Application>
  <PresentationFormat>On-screen Show (4:3)</PresentationFormat>
  <Paragraphs>108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Response to Intervention (RtI) as a Framework for Learning</vt:lpstr>
      <vt:lpstr>Slide 2</vt:lpstr>
      <vt:lpstr>What is Response to Intervention (RtI)?</vt:lpstr>
      <vt:lpstr>Definition of RtI</vt:lpstr>
      <vt:lpstr>History of RtI - NCLB and IDEA 2004</vt:lpstr>
      <vt:lpstr>Research Behind the Laws</vt:lpstr>
      <vt:lpstr>Slide 7</vt:lpstr>
      <vt:lpstr>As a campus framework, RtI…</vt:lpstr>
      <vt:lpstr>RtI Collaboration</vt:lpstr>
      <vt:lpstr>Schools implementing RtI…</vt:lpstr>
      <vt:lpstr>When schools are successful in implementing RtI…</vt:lpstr>
      <vt:lpstr>A Four-Legged Stool for RtI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to Intervention as a Framework for Learning</dc:title>
  <dc:creator>apape</dc:creator>
  <cp:lastModifiedBy>apape</cp:lastModifiedBy>
  <cp:revision>294</cp:revision>
  <dcterms:created xsi:type="dcterms:W3CDTF">2014-03-20T03:29:21Z</dcterms:created>
  <dcterms:modified xsi:type="dcterms:W3CDTF">2015-09-18T03:14:18Z</dcterms:modified>
</cp:coreProperties>
</file>